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89" r:id="rId3"/>
    <p:sldId id="281" r:id="rId4"/>
    <p:sldId id="259" r:id="rId5"/>
    <p:sldId id="293" r:id="rId6"/>
    <p:sldId id="282" r:id="rId7"/>
    <p:sldId id="288" r:id="rId8"/>
    <p:sldId id="283" r:id="rId9"/>
    <p:sldId id="295" r:id="rId10"/>
    <p:sldId id="284" r:id="rId11"/>
    <p:sldId id="290" r:id="rId12"/>
    <p:sldId id="286" r:id="rId13"/>
    <p:sldId id="296" r:id="rId14"/>
    <p:sldId id="29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24/08/2019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t>
            </a:r>
            <a:r>
              <a:rPr lang="en-GB"/>
              <a:t>around 2-3 </a:t>
            </a:r>
            <a:r>
              <a:rPr lang="en-GB" dirty="0"/>
              <a:t>hours. Don’t show this slide as it gives an answer to the first task on slide 2</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2  b) 1  c) 3</a:t>
            </a:r>
          </a:p>
        </p:txBody>
      </p:sp>
      <p:sp>
        <p:nvSpPr>
          <p:cNvPr id="4" name="Slide Number Placeholder 3"/>
          <p:cNvSpPr>
            <a:spLocks noGrp="1"/>
          </p:cNvSpPr>
          <p:nvPr>
            <p:ph type="sldNum" sz="quarter" idx="5"/>
          </p:nvPr>
        </p:nvSpPr>
        <p:spPr/>
        <p:txBody>
          <a:bodyPr/>
          <a:lstStyle/>
          <a:p>
            <a:fld id="{DEDC99CC-6754-44DF-94BE-E51EEF5EDF00}" type="slidenum">
              <a:rPr lang="en-GB" smtClean="0"/>
              <a:t>11</a:t>
            </a:fld>
            <a:endParaRPr lang="en-GB"/>
          </a:p>
        </p:txBody>
      </p:sp>
    </p:spTree>
    <p:extLst>
      <p:ext uri="{BB962C8B-B14F-4D97-AF65-F5344CB8AC3E}">
        <p14:creationId xmlns:p14="http://schemas.microsoft.com/office/powerpoint/2010/main" val="2742463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friends  2) opportunities  3) employment  4) trade  5) clothes  6)  scholarship  7) grown  8) popular </a:t>
            </a:r>
          </a:p>
        </p:txBody>
      </p:sp>
      <p:sp>
        <p:nvSpPr>
          <p:cNvPr id="4" name="Slide Number Placeholder 3"/>
          <p:cNvSpPr>
            <a:spLocks noGrp="1"/>
          </p:cNvSpPr>
          <p:nvPr>
            <p:ph type="sldNum" sz="quarter" idx="5"/>
          </p:nvPr>
        </p:nvSpPr>
        <p:spPr/>
        <p:txBody>
          <a:bodyPr/>
          <a:lstStyle/>
          <a:p>
            <a:fld id="{DEDC99CC-6754-44DF-94BE-E51EEF5EDF00}" type="slidenum">
              <a:rPr lang="en-GB" smtClean="0"/>
              <a:t>12</a:t>
            </a:fld>
            <a:endParaRPr lang="en-GB"/>
          </a:p>
        </p:txBody>
      </p:sp>
    </p:spTree>
    <p:extLst>
      <p:ext uri="{BB962C8B-B14F-4D97-AF65-F5344CB8AC3E}">
        <p14:creationId xmlns:p14="http://schemas.microsoft.com/office/powerpoint/2010/main" val="2456003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Pairs discuss as a way in to the topic. Key: It’s street art about Saudi Arabia and the role of  Saudi </a:t>
            </a:r>
            <a:r>
              <a:rPr lang="en-GB" dirty="0" err="1"/>
              <a:t>wmoen</a:t>
            </a:r>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3230520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reading, writing</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2) false as of August 2019 3) false as of August 2019  4) True as of August 2019  5) ? 6) false as of August 2019  </a:t>
            </a:r>
          </a:p>
        </p:txBody>
      </p:sp>
      <p:sp>
        <p:nvSpPr>
          <p:cNvPr id="4" name="Slide Number Placeholder 3"/>
          <p:cNvSpPr>
            <a:spLocks noGrp="1"/>
          </p:cNvSpPr>
          <p:nvPr>
            <p:ph type="sldNum" sz="quarter" idx="5"/>
          </p:nvPr>
        </p:nvSpPr>
        <p:spPr/>
        <p:txBody>
          <a:bodyPr/>
          <a:lstStyle/>
          <a:p>
            <a:fld id="{DEDC99CC-6754-44DF-94BE-E51EEF5EDF00}" type="slidenum">
              <a:rPr lang="en-GB" smtClean="0"/>
              <a:t>5</a:t>
            </a:fld>
            <a:endParaRPr lang="en-GB"/>
          </a:p>
        </p:txBody>
      </p:sp>
    </p:spTree>
    <p:extLst>
      <p:ext uri="{BB962C8B-B14F-4D97-AF65-F5344CB8AC3E}">
        <p14:creationId xmlns:p14="http://schemas.microsoft.com/office/powerpoint/2010/main" val="44209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t>
            </a:r>
            <a:r>
              <a:rPr lang="en-GB" i="1" dirty="0"/>
              <a:t>Ms </a:t>
            </a:r>
            <a:r>
              <a:rPr lang="en-GB" i="1" dirty="0" err="1"/>
              <a:t>Saffaa</a:t>
            </a:r>
            <a:r>
              <a:rPr lang="en-GB" i="1" dirty="0"/>
              <a:t> is a Saudi street artist. She uses her wall art to talk about Saudi Arabia’s brave women activists</a:t>
            </a:r>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1281357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T  4) F  5) T  6) T  7) T</a:t>
            </a:r>
          </a:p>
        </p:txBody>
      </p:sp>
      <p:sp>
        <p:nvSpPr>
          <p:cNvPr id="4" name="Slide Number Placeholder 3"/>
          <p:cNvSpPr>
            <a:spLocks noGrp="1"/>
          </p:cNvSpPr>
          <p:nvPr>
            <p:ph type="sldNum" sz="quarter" idx="5"/>
          </p:nvPr>
        </p:nvSpPr>
        <p:spPr/>
        <p:txBody>
          <a:bodyPr/>
          <a:lstStyle/>
          <a:p>
            <a:fld id="{DEDC99CC-6754-44DF-94BE-E51EEF5EDF00}" type="slidenum">
              <a:rPr lang="en-GB" smtClean="0"/>
              <a:t>7</a:t>
            </a:fld>
            <a:endParaRPr lang="en-GB"/>
          </a:p>
        </p:txBody>
      </p:sp>
    </p:spTree>
    <p:extLst>
      <p:ext uri="{BB962C8B-B14F-4D97-AF65-F5344CB8AC3E}">
        <p14:creationId xmlns:p14="http://schemas.microsoft.com/office/powerpoint/2010/main" val="3416269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8</a:t>
            </a:fld>
            <a:endParaRPr lang="en-GB"/>
          </a:p>
        </p:txBody>
      </p:sp>
    </p:spTree>
    <p:extLst>
      <p:ext uri="{BB962C8B-B14F-4D97-AF65-F5344CB8AC3E}">
        <p14:creationId xmlns:p14="http://schemas.microsoft.com/office/powerpoint/2010/main" val="2140310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T 3) T  4) F  5) T  6) TF 7) T</a:t>
            </a:r>
          </a:p>
        </p:txBody>
      </p:sp>
      <p:sp>
        <p:nvSpPr>
          <p:cNvPr id="4" name="Slide Number Placeholder 3"/>
          <p:cNvSpPr>
            <a:spLocks noGrp="1"/>
          </p:cNvSpPr>
          <p:nvPr>
            <p:ph type="sldNum" sz="quarter" idx="5"/>
          </p:nvPr>
        </p:nvSpPr>
        <p:spPr/>
        <p:txBody>
          <a:bodyPr/>
          <a:lstStyle/>
          <a:p>
            <a:fld id="{DEDC99CC-6754-44DF-94BE-E51EEF5EDF00}" type="slidenum">
              <a:rPr lang="en-GB" smtClean="0"/>
              <a:t>9</a:t>
            </a:fld>
            <a:endParaRPr lang="en-GB"/>
          </a:p>
        </p:txBody>
      </p:sp>
    </p:spTree>
    <p:extLst>
      <p:ext uri="{BB962C8B-B14F-4D97-AF65-F5344CB8AC3E}">
        <p14:creationId xmlns:p14="http://schemas.microsoft.com/office/powerpoint/2010/main" val="4118615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24/08/2019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24/08/2019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newint.org/features/2019/07/01/interview-ms-saffa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04" y="908720"/>
            <a:ext cx="8930202" cy="3618304"/>
          </a:xfrm>
        </p:spPr>
        <p:txBody>
          <a:bodyPr>
            <a:noAutofit/>
          </a:bodyPr>
          <a:lstStyle/>
          <a:p>
            <a:r>
              <a:rPr lang="en-GB" sz="8600" b="1" dirty="0">
                <a:solidFill>
                  <a:srgbClr val="7030A0"/>
                </a:solidFill>
              </a:rPr>
              <a:t>Saudi street artist </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Upper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7287064" y="166494"/>
            <a:ext cx="4727123" cy="1169253"/>
          </a:xfrm>
          <a:prstGeom prst="rect">
            <a:avLst/>
          </a:prstGeom>
        </p:spPr>
      </p:pic>
      <p:pic>
        <p:nvPicPr>
          <p:cNvPr id="5" name="Picture 4">
            <a:extLst>
              <a:ext uri="{FF2B5EF4-FFF2-40B4-BE49-F238E27FC236}">
                <a16:creationId xmlns:a16="http://schemas.microsoft.com/office/drawing/2014/main" id="{B6C16DA2-535D-4467-8AF5-F0F891BA33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198" y="751120"/>
            <a:ext cx="3132483" cy="1798045"/>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8C220C-5F74-4196-AA54-D4626133DAA2}"/>
              </a:ext>
            </a:extLst>
          </p:cNvPr>
          <p:cNvSpPr/>
          <p:nvPr/>
        </p:nvSpPr>
        <p:spPr>
          <a:xfrm>
            <a:off x="304799" y="-75036"/>
            <a:ext cx="11502887" cy="7487306"/>
          </a:xfrm>
          <a:prstGeom prst="rect">
            <a:avLst/>
          </a:prstGeom>
        </p:spPr>
        <p:txBody>
          <a:bodyPr wrap="square">
            <a:spAutoFit/>
          </a:bodyPr>
          <a:lstStyle/>
          <a:p>
            <a:r>
              <a:rPr lang="en-GB" sz="2400" b="1" dirty="0"/>
              <a:t>Alessio:</a:t>
            </a:r>
            <a:r>
              <a:rPr lang="en-GB" sz="2400" dirty="0"/>
              <a:t> Many activists on social media shared ‘I am my own guardian’. It even helped name a 2016 feminist movement against the guardian laws. How do you think the movement is doing after three years </a:t>
            </a:r>
          </a:p>
          <a:p>
            <a:r>
              <a:rPr lang="en-GB" sz="2400" b="1" dirty="0"/>
              <a:t>Ms </a:t>
            </a:r>
            <a:r>
              <a:rPr lang="en-GB" sz="2400" b="1" dirty="0" err="1"/>
              <a:t>Saffaa</a:t>
            </a:r>
            <a:r>
              <a:rPr lang="en-GB" sz="2400" b="1" dirty="0"/>
              <a:t>:</a:t>
            </a:r>
            <a:r>
              <a:rPr lang="en-GB" sz="2400" dirty="0"/>
              <a:t> It was quite interesting because, in Saudi Arabia, protesting in the street is illegal – they say protests are against God. But this was online. It brought guardian laws to the attention of the West. For a long time, the driving ban was the big symbol of the oppression of women in Saudi. But after ‘I am my own guardian’, people started understanding that there are more important issues. I always believed that stopping guardian laws is more important than allowing women to drive. If I can drive, but then my male guardian says no and I go to jail. What good is driving for me? </a:t>
            </a:r>
          </a:p>
          <a:p>
            <a:r>
              <a:rPr lang="en-GB" sz="2400" dirty="0"/>
              <a:t>Recently, they put in prison and tortured </a:t>
            </a:r>
            <a:r>
              <a:rPr lang="en-GB" sz="2400" dirty="0" err="1"/>
              <a:t>Loujain</a:t>
            </a:r>
            <a:r>
              <a:rPr lang="en-GB" sz="2400" dirty="0"/>
              <a:t> al-</a:t>
            </a:r>
            <a:r>
              <a:rPr lang="en-GB" sz="2400" dirty="0" err="1"/>
              <a:t>Hathloul</a:t>
            </a:r>
            <a:r>
              <a:rPr lang="en-GB" sz="2400" dirty="0"/>
              <a:t>, </a:t>
            </a:r>
            <a:r>
              <a:rPr lang="en-GB" sz="2400" dirty="0" err="1"/>
              <a:t>Eman</a:t>
            </a:r>
            <a:r>
              <a:rPr lang="en-GB" sz="2400" dirty="0"/>
              <a:t> al-</a:t>
            </a:r>
            <a:r>
              <a:rPr lang="en-GB" sz="2400" dirty="0" err="1"/>
              <a:t>Nafjan</a:t>
            </a:r>
            <a:r>
              <a:rPr lang="en-GB" sz="2400" dirty="0"/>
              <a:t>, and Aziza al-Yousef. They are the women involved in the movement to allow women to drive. Amnesty International and Human Rights Watch documented this. </a:t>
            </a:r>
          </a:p>
          <a:p>
            <a:r>
              <a:rPr lang="en-GB" sz="2400" b="1" dirty="0"/>
              <a:t>Alessio: </a:t>
            </a:r>
            <a:r>
              <a:rPr lang="en-GB" sz="2400" dirty="0"/>
              <a:t>Has this made social media the most important part of your art? </a:t>
            </a:r>
          </a:p>
          <a:p>
            <a:r>
              <a:rPr lang="en-GB" sz="2400" b="1" dirty="0"/>
              <a:t>Ms </a:t>
            </a:r>
            <a:r>
              <a:rPr lang="en-GB" sz="2400" b="1" dirty="0" err="1"/>
              <a:t>Saffaa</a:t>
            </a:r>
            <a:r>
              <a:rPr lang="en-GB" sz="2400" b="1" dirty="0"/>
              <a:t>: </a:t>
            </a:r>
            <a:r>
              <a:rPr lang="en-GB" sz="2400" dirty="0"/>
              <a:t>Absolutely. Social media gave my work a platform. I live in Australia but speak to a mixed geopolitical audience, and I’m far away from Saudi Arabia and the Middle East. How else could I express my ideas? Social media allows me to talk to people and bypass those who control media. I don’t like to show my art in galleries any more, I only do a couple of shows per year. </a:t>
            </a:r>
          </a:p>
          <a:p>
            <a:pPr>
              <a:lnSpc>
                <a:spcPct val="107000"/>
              </a:lnSpc>
              <a:spcAft>
                <a:spcPts val="800"/>
              </a:spcAft>
            </a:pPr>
            <a:endParaRPr lang="en-GB" sz="2400" b="1" dirty="0"/>
          </a:p>
        </p:txBody>
      </p:sp>
    </p:spTree>
    <p:extLst>
      <p:ext uri="{BB962C8B-B14F-4D97-AF65-F5344CB8AC3E}">
        <p14:creationId xmlns:p14="http://schemas.microsoft.com/office/powerpoint/2010/main" val="2536481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B9A8B-908E-4400-AB62-926C8D4B0107}"/>
              </a:ext>
            </a:extLst>
          </p:cNvPr>
          <p:cNvSpPr>
            <a:spLocks noGrp="1"/>
          </p:cNvSpPr>
          <p:nvPr>
            <p:ph type="title"/>
          </p:nvPr>
        </p:nvSpPr>
        <p:spPr/>
        <p:txBody>
          <a:bodyPr>
            <a:normAutofit fontScale="90000"/>
          </a:bodyPr>
          <a:lstStyle/>
          <a:p>
            <a:r>
              <a:rPr lang="en-GB" b="1" dirty="0">
                <a:solidFill>
                  <a:srgbClr val="7030A0"/>
                </a:solidFill>
              </a:rPr>
              <a:t>Match the three topics to the three paragraphs:</a:t>
            </a:r>
            <a:br>
              <a:rPr lang="en-GB" dirty="0"/>
            </a:br>
            <a:endParaRPr lang="en-GB" dirty="0"/>
          </a:p>
        </p:txBody>
      </p:sp>
      <p:sp>
        <p:nvSpPr>
          <p:cNvPr id="3" name="Content Placeholder 2">
            <a:extLst>
              <a:ext uri="{FF2B5EF4-FFF2-40B4-BE49-F238E27FC236}">
                <a16:creationId xmlns:a16="http://schemas.microsoft.com/office/drawing/2014/main" id="{84C2550E-399A-48F8-A6E1-504E5BEEEEA3}"/>
              </a:ext>
            </a:extLst>
          </p:cNvPr>
          <p:cNvSpPr>
            <a:spLocks noGrp="1"/>
          </p:cNvSpPr>
          <p:nvPr>
            <p:ph idx="1"/>
          </p:nvPr>
        </p:nvSpPr>
        <p:spPr/>
        <p:txBody>
          <a:bodyPr>
            <a:normAutofit fontScale="92500" lnSpcReduction="10000"/>
          </a:bodyPr>
          <a:lstStyle/>
          <a:p>
            <a:pPr marL="0" indent="0">
              <a:buNone/>
            </a:pPr>
            <a:r>
              <a:rPr lang="en-GB" sz="5400" b="1" dirty="0"/>
              <a:t>a) Ms </a:t>
            </a:r>
            <a:r>
              <a:rPr lang="en-GB" sz="5400" b="1" dirty="0" err="1"/>
              <a:t>Saffaa</a:t>
            </a:r>
            <a:r>
              <a:rPr lang="en-GB" sz="5400" b="1" dirty="0"/>
              <a:t> is very different from most Saudi women.</a:t>
            </a:r>
          </a:p>
          <a:p>
            <a:pPr marL="0" indent="0">
              <a:buNone/>
            </a:pPr>
            <a:r>
              <a:rPr lang="en-GB" sz="5400" b="1" dirty="0"/>
              <a:t>b) Ms </a:t>
            </a:r>
            <a:r>
              <a:rPr lang="en-GB" sz="5400" b="1" dirty="0" err="1"/>
              <a:t>Saffa</a:t>
            </a:r>
            <a:r>
              <a:rPr lang="en-GB" sz="5400" b="1" dirty="0"/>
              <a:t> wants her art to change the world.</a:t>
            </a:r>
          </a:p>
          <a:p>
            <a:pPr marL="0" indent="0">
              <a:buNone/>
            </a:pPr>
            <a:r>
              <a:rPr lang="en-GB" sz="5400" b="1" dirty="0"/>
              <a:t>c) Street art gives Ms </a:t>
            </a:r>
            <a:r>
              <a:rPr lang="en-GB" sz="5400" b="1" dirty="0" err="1"/>
              <a:t>Saffaa</a:t>
            </a:r>
            <a:endParaRPr lang="en-GB" sz="5400" b="1" dirty="0"/>
          </a:p>
          <a:p>
            <a:pPr marL="0" indent="0">
              <a:buNone/>
            </a:pPr>
            <a:r>
              <a:rPr lang="en-GB" sz="5400" b="1" dirty="0"/>
              <a:t>    freedom.</a:t>
            </a:r>
          </a:p>
        </p:txBody>
      </p:sp>
      <p:pic>
        <p:nvPicPr>
          <p:cNvPr id="4" name="Picture 3">
            <a:extLst>
              <a:ext uri="{FF2B5EF4-FFF2-40B4-BE49-F238E27FC236}">
                <a16:creationId xmlns:a16="http://schemas.microsoft.com/office/drawing/2014/main" id="{F81F9F00-4845-43C1-9512-5B1B39797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183" y="4944451"/>
            <a:ext cx="2028825" cy="1781175"/>
          </a:xfrm>
          <a:prstGeom prst="rect">
            <a:avLst/>
          </a:prstGeom>
        </p:spPr>
      </p:pic>
    </p:spTree>
    <p:extLst>
      <p:ext uri="{BB962C8B-B14F-4D97-AF65-F5344CB8AC3E}">
        <p14:creationId xmlns:p14="http://schemas.microsoft.com/office/powerpoint/2010/main" val="263531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A10D2AD-7943-49E1-B3FD-E0B21296D203}"/>
              </a:ext>
            </a:extLst>
          </p:cNvPr>
          <p:cNvSpPr/>
          <p:nvPr/>
        </p:nvSpPr>
        <p:spPr>
          <a:xfrm>
            <a:off x="437321" y="27556"/>
            <a:ext cx="11502887" cy="7117974"/>
          </a:xfrm>
          <a:prstGeom prst="rect">
            <a:avLst/>
          </a:prstGeom>
        </p:spPr>
        <p:txBody>
          <a:bodyPr wrap="square">
            <a:spAutoFit/>
          </a:bodyPr>
          <a:lstStyle/>
          <a:p>
            <a:r>
              <a:rPr lang="en-GB" sz="2400" b="1" dirty="0"/>
              <a:t>1) You said that ‘if art is not challenging how things are now, I’m not interested’. Why?</a:t>
            </a:r>
            <a:r>
              <a:rPr lang="en-GB" sz="2400" dirty="0"/>
              <a:t> </a:t>
            </a:r>
          </a:p>
          <a:p>
            <a:r>
              <a:rPr lang="en-GB" sz="2400" dirty="0"/>
              <a:t>If it’s not challenging how things are now, if you’re not creating something new, or imagining a better life from the bad situation we have now, what are you doing? You’re just showing life as it is That’s not interesting to me. I can see life as it is now, I can see how bad it is. I want something that helps me imagine a better world – women with more power or communities. Art should make people angry. If your work is not making people angry, I don’t think it’s good work! </a:t>
            </a:r>
          </a:p>
          <a:p>
            <a:r>
              <a:rPr lang="en-GB" sz="2400" b="1" dirty="0"/>
              <a:t>2) You said that your art is a way of showing that you exist. Why do you need to prove it?</a:t>
            </a:r>
            <a:r>
              <a:rPr lang="en-GB" sz="2400" dirty="0"/>
              <a:t> </a:t>
            </a:r>
          </a:p>
          <a:p>
            <a:r>
              <a:rPr lang="en-GB" sz="2400" dirty="0"/>
              <a:t>It’s a way of showing that there are different kinds of Saudi women. Just a few years ago, you only saw Saudi women dressed in black in Western media. Now you google ‘Saudi women’ and you see some of my pictures! And you will see that there’s a lot more colour when Saudi women show themselves in art. There are a lot of women who dress in black because they’re forced to or because they choose to. But that isn’t me! My head is shaved, I dress in colours, I wear shorts, I skate, I hula-hoop. And every time I googled Saudi women I didn’t see myself there. As if I didn’t exist. </a:t>
            </a:r>
          </a:p>
          <a:p>
            <a:r>
              <a:rPr lang="en-GB" sz="2400" b="1" dirty="0"/>
              <a:t>3) What makes street art the art you prefer?</a:t>
            </a:r>
            <a:r>
              <a:rPr lang="en-GB" sz="2400" dirty="0"/>
              <a:t> </a:t>
            </a:r>
          </a:p>
          <a:p>
            <a:r>
              <a:rPr lang="en-GB" sz="2400" dirty="0"/>
              <a:t>It’s perfect for my messages because it’s easy to do and see and it’s political. I don’t need permission – I just go to a building, ask the owner, and create my art. No one controls me. </a:t>
            </a:r>
          </a:p>
          <a:p>
            <a:pPr>
              <a:lnSpc>
                <a:spcPct val="107000"/>
              </a:lnSpc>
              <a:spcAft>
                <a:spcPts val="800"/>
              </a:spcAft>
            </a:pP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70371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D38A6-8F5F-4184-B2DA-0B8180F61243}"/>
              </a:ext>
            </a:extLst>
          </p:cNvPr>
          <p:cNvSpPr>
            <a:spLocks noGrp="1"/>
          </p:cNvSpPr>
          <p:nvPr>
            <p:ph type="title"/>
          </p:nvPr>
        </p:nvSpPr>
        <p:spPr/>
        <p:txBody>
          <a:bodyPr/>
          <a:lstStyle/>
          <a:p>
            <a:r>
              <a:rPr lang="en-GB" b="1" dirty="0">
                <a:solidFill>
                  <a:srgbClr val="7030A0"/>
                </a:solidFill>
              </a:rPr>
              <a:t>Complete this sentences about Ms </a:t>
            </a:r>
            <a:r>
              <a:rPr lang="en-GB" b="1" dirty="0" err="1">
                <a:solidFill>
                  <a:srgbClr val="7030A0"/>
                </a:solidFill>
              </a:rPr>
              <a:t>Safffaa</a:t>
            </a:r>
            <a:r>
              <a:rPr lang="en-GB" b="1" dirty="0">
                <a:solidFill>
                  <a:srgbClr val="7030A0"/>
                </a:solidFill>
              </a:rPr>
              <a:t> in six different ways.</a:t>
            </a:r>
          </a:p>
        </p:txBody>
      </p:sp>
      <p:sp>
        <p:nvSpPr>
          <p:cNvPr id="3" name="Content Placeholder 2">
            <a:extLst>
              <a:ext uri="{FF2B5EF4-FFF2-40B4-BE49-F238E27FC236}">
                <a16:creationId xmlns:a16="http://schemas.microsoft.com/office/drawing/2014/main" id="{E9F1F63A-DF5E-4ACF-B7A5-D3D95898C221}"/>
              </a:ext>
            </a:extLst>
          </p:cNvPr>
          <p:cNvSpPr>
            <a:spLocks noGrp="1"/>
          </p:cNvSpPr>
          <p:nvPr>
            <p:ph idx="1"/>
          </p:nvPr>
        </p:nvSpPr>
        <p:spPr/>
        <p:txBody>
          <a:bodyPr/>
          <a:lstStyle/>
          <a:p>
            <a:pPr marL="0" indent="0">
              <a:buNone/>
            </a:pPr>
            <a:r>
              <a:rPr lang="en-GB" dirty="0"/>
              <a:t> </a:t>
            </a:r>
            <a:r>
              <a:rPr lang="en-GB" sz="7200" b="1" dirty="0"/>
              <a:t>She is a </a:t>
            </a:r>
            <a:r>
              <a:rPr lang="en-GB" sz="7200" dirty="0"/>
              <a:t>S</a:t>
            </a:r>
            <a:r>
              <a:rPr lang="en-GB" sz="7200" b="1" dirty="0"/>
              <a:t>audi street artist, who….</a:t>
            </a:r>
          </a:p>
          <a:p>
            <a:pPr marL="0" indent="0">
              <a:buNone/>
            </a:pPr>
            <a:endParaRPr lang="en-GB" dirty="0"/>
          </a:p>
        </p:txBody>
      </p:sp>
      <p:pic>
        <p:nvPicPr>
          <p:cNvPr id="4" name="Picture 3">
            <a:extLst>
              <a:ext uri="{FF2B5EF4-FFF2-40B4-BE49-F238E27FC236}">
                <a16:creationId xmlns:a16="http://schemas.microsoft.com/office/drawing/2014/main" id="{6C4AEAA3-E8A7-4E8C-8CD9-F83B11EF73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5807" y="3961415"/>
            <a:ext cx="4094923" cy="2350485"/>
          </a:xfrm>
          <a:prstGeom prst="rect">
            <a:avLst/>
          </a:prstGeom>
        </p:spPr>
      </p:pic>
    </p:spTree>
    <p:extLst>
      <p:ext uri="{BB962C8B-B14F-4D97-AF65-F5344CB8AC3E}">
        <p14:creationId xmlns:p14="http://schemas.microsoft.com/office/powerpoint/2010/main" val="361931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A58C7-A54C-4EDE-ABCB-F7F9A35D5115}"/>
              </a:ext>
            </a:extLst>
          </p:cNvPr>
          <p:cNvSpPr>
            <a:spLocks noGrp="1"/>
          </p:cNvSpPr>
          <p:nvPr>
            <p:ph type="title"/>
          </p:nvPr>
        </p:nvSpPr>
        <p:spPr/>
        <p:txBody>
          <a:bodyPr>
            <a:normAutofit fontScale="90000"/>
          </a:bodyPr>
          <a:lstStyle/>
          <a:p>
            <a:r>
              <a:rPr lang="en-GB" b="1" dirty="0">
                <a:solidFill>
                  <a:srgbClr val="7030A0"/>
                </a:solidFill>
              </a:rPr>
              <a:t>Homework:</a:t>
            </a:r>
            <a:br>
              <a:rPr lang="en-GB" b="1" dirty="0">
                <a:solidFill>
                  <a:srgbClr val="7030A0"/>
                </a:solidFill>
              </a:rPr>
            </a:br>
            <a:r>
              <a:rPr lang="en-GB" b="1" dirty="0">
                <a:solidFill>
                  <a:srgbClr val="7030A0"/>
                </a:solidFill>
              </a:rPr>
              <a:t>Now read the original and note 5 useful new words.</a:t>
            </a:r>
          </a:p>
        </p:txBody>
      </p:sp>
      <p:sp>
        <p:nvSpPr>
          <p:cNvPr id="3" name="Content Placeholder 2">
            <a:extLst>
              <a:ext uri="{FF2B5EF4-FFF2-40B4-BE49-F238E27FC236}">
                <a16:creationId xmlns:a16="http://schemas.microsoft.com/office/drawing/2014/main" id="{F46D2F6A-CFC0-4A6A-9F5C-2F9EB197FD69}"/>
              </a:ext>
            </a:extLst>
          </p:cNvPr>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   </a:t>
            </a:r>
            <a:r>
              <a:rPr lang="en-GB" dirty="0">
                <a:hlinkClick r:id="rId2"/>
              </a:rPr>
              <a:t>https://newint.org/features/2019/07/01/interview-ms-saffaa</a:t>
            </a:r>
            <a:endParaRPr lang="en-GB" dirty="0"/>
          </a:p>
          <a:p>
            <a:pPr marL="0" indent="0">
              <a:buNone/>
            </a:pPr>
            <a:endParaRPr lang="en-GB" dirty="0"/>
          </a:p>
        </p:txBody>
      </p:sp>
      <p:pic>
        <p:nvPicPr>
          <p:cNvPr id="4" name="Picture 3">
            <a:extLst>
              <a:ext uri="{FF2B5EF4-FFF2-40B4-BE49-F238E27FC236}">
                <a16:creationId xmlns:a16="http://schemas.microsoft.com/office/drawing/2014/main" id="{52634AFD-86E9-4869-B159-229FE2F6D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5807" y="3961415"/>
            <a:ext cx="4094923" cy="2350485"/>
          </a:xfrm>
          <a:prstGeom prst="rect">
            <a:avLst/>
          </a:prstGeom>
        </p:spPr>
      </p:pic>
    </p:spTree>
    <p:extLst>
      <p:ext uri="{BB962C8B-B14F-4D97-AF65-F5344CB8AC3E}">
        <p14:creationId xmlns:p14="http://schemas.microsoft.com/office/powerpoint/2010/main" val="137347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2928-9E2D-47F1-AFC5-CC15B7694E23}"/>
              </a:ext>
            </a:extLst>
          </p:cNvPr>
          <p:cNvSpPr>
            <a:spLocks noGrp="1"/>
          </p:cNvSpPr>
          <p:nvPr>
            <p:ph type="title"/>
          </p:nvPr>
        </p:nvSpPr>
        <p:spPr/>
        <p:txBody>
          <a:bodyPr>
            <a:normAutofit/>
          </a:bodyPr>
          <a:lstStyle/>
          <a:p>
            <a:r>
              <a:rPr lang="en-GB" sz="2800" b="1" dirty="0">
                <a:solidFill>
                  <a:srgbClr val="7030A0"/>
                </a:solidFill>
              </a:rPr>
              <a:t>Where  do you think this is? What can you see? What do you think it is about?</a:t>
            </a:r>
          </a:p>
        </p:txBody>
      </p:sp>
      <p:sp>
        <p:nvSpPr>
          <p:cNvPr id="3" name="Content Placeholder 2">
            <a:extLst>
              <a:ext uri="{FF2B5EF4-FFF2-40B4-BE49-F238E27FC236}">
                <a16:creationId xmlns:a16="http://schemas.microsoft.com/office/drawing/2014/main" id="{C9AEC381-16C9-4E23-8C01-31FC341AED2F}"/>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6" name="Picture 5">
            <a:extLst>
              <a:ext uri="{FF2B5EF4-FFF2-40B4-BE49-F238E27FC236}">
                <a16:creationId xmlns:a16="http://schemas.microsoft.com/office/drawing/2014/main" id="{694A6569-7243-4CE5-B8F4-0BE0F331E1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9604" y="1138858"/>
            <a:ext cx="9525000" cy="5467350"/>
          </a:xfrm>
          <a:prstGeom prst="rect">
            <a:avLst/>
          </a:prstGeom>
        </p:spPr>
      </p:pic>
    </p:spTree>
    <p:extLst>
      <p:ext uri="{BB962C8B-B14F-4D97-AF65-F5344CB8AC3E}">
        <p14:creationId xmlns:p14="http://schemas.microsoft.com/office/powerpoint/2010/main" val="3070215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p:txBody>
          <a:bodyPr>
            <a:normAutofit lnSpcReduction="10000"/>
          </a:bodyPr>
          <a:lstStyle/>
          <a:p>
            <a:pPr marL="0" indent="0">
              <a:buNone/>
            </a:pPr>
            <a:r>
              <a:rPr lang="en-GB" dirty="0"/>
              <a:t>                                                                         </a:t>
            </a:r>
          </a:p>
          <a:p>
            <a:pPr marL="0" indent="0">
              <a:buNone/>
            </a:pPr>
            <a:r>
              <a:rPr lang="en-GB" sz="4000" dirty="0"/>
              <a:t>                              </a:t>
            </a:r>
            <a:r>
              <a:rPr lang="en-GB" sz="4000" b="1" u="sng" dirty="0">
                <a:solidFill>
                  <a:srgbClr val="7030A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dirty="0">
                <a:solidFill>
                  <a:srgbClr val="7030A0"/>
                </a:solidFill>
              </a:rPr>
              <a:t>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p:nvPr/>
        </p:nvCxnSpPr>
        <p:spPr>
          <a:xfrm flipV="1">
            <a:off x="6997538" y="2584174"/>
            <a:ext cx="716119" cy="366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p:nvPr/>
        </p:nvCxnSpPr>
        <p:spPr>
          <a:xfrm flipH="1" flipV="1">
            <a:off x="2676179" y="4496096"/>
            <a:ext cx="1431605" cy="128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p:nvPr/>
        </p:nvCxnSpPr>
        <p:spPr>
          <a:xfrm flipV="1">
            <a:off x="6997538" y="4058074"/>
            <a:ext cx="2093453" cy="3050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6F120E75-5370-4518-8116-86703C0D92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6079" y="2898213"/>
            <a:ext cx="3795092" cy="2178383"/>
          </a:xfrm>
          <a:prstGeom prst="rect">
            <a:avLst/>
          </a:prstGeom>
        </p:spPr>
      </p:pic>
    </p:spTree>
    <p:extLst>
      <p:ext uri="{BB962C8B-B14F-4D97-AF65-F5344CB8AC3E}">
        <p14:creationId xmlns:p14="http://schemas.microsoft.com/office/powerpoint/2010/main" val="211962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rgbClr val="7030A0"/>
                </a:solidFill>
              </a:rPr>
              <a:t>Match:</a:t>
            </a:r>
          </a:p>
        </p:txBody>
      </p:sp>
      <p:sp>
        <p:nvSpPr>
          <p:cNvPr id="4" name="Content Placeholder 3"/>
          <p:cNvSpPr>
            <a:spLocks noGrp="1"/>
          </p:cNvSpPr>
          <p:nvPr>
            <p:ph sz="half" idx="1"/>
          </p:nvPr>
        </p:nvSpPr>
        <p:spPr>
          <a:xfrm>
            <a:off x="1524000" y="980728"/>
            <a:ext cx="3131840" cy="5688632"/>
          </a:xfrm>
        </p:spPr>
        <p:txBody>
          <a:bodyPr>
            <a:normAutofit fontScale="85000" lnSpcReduction="20000"/>
          </a:bodyPr>
          <a:lstStyle/>
          <a:p>
            <a:pPr marL="0" indent="0">
              <a:buNone/>
            </a:pPr>
            <a:r>
              <a:rPr lang="en-GB" sz="4200" b="1" dirty="0">
                <a:solidFill>
                  <a:srgbClr val="C00000"/>
                </a:solidFill>
              </a:rPr>
              <a:t>1) guardian</a:t>
            </a:r>
          </a:p>
          <a:p>
            <a:pPr marL="0" indent="0">
              <a:buNone/>
            </a:pPr>
            <a:r>
              <a:rPr lang="en-GB" sz="4200" b="1" dirty="0">
                <a:solidFill>
                  <a:srgbClr val="C00000"/>
                </a:solidFill>
              </a:rPr>
              <a:t>2) open-</a:t>
            </a:r>
          </a:p>
          <a:p>
            <a:pPr marL="0" indent="0">
              <a:buNone/>
            </a:pPr>
            <a:r>
              <a:rPr lang="en-GB" sz="4200" b="1" dirty="0">
                <a:solidFill>
                  <a:srgbClr val="C00000"/>
                </a:solidFill>
              </a:rPr>
              <a:t>    minded</a:t>
            </a:r>
          </a:p>
          <a:p>
            <a:pPr marL="0" indent="0">
              <a:buNone/>
            </a:pPr>
            <a:r>
              <a:rPr lang="en-GB" sz="4200" b="1" dirty="0">
                <a:solidFill>
                  <a:srgbClr val="C00000"/>
                </a:solidFill>
              </a:rPr>
              <a:t>3) scholarship</a:t>
            </a:r>
          </a:p>
          <a:p>
            <a:pPr marL="0" indent="0">
              <a:buNone/>
            </a:pPr>
            <a:r>
              <a:rPr lang="en-GB" sz="4200" b="1" dirty="0">
                <a:solidFill>
                  <a:srgbClr val="C00000"/>
                </a:solidFill>
              </a:rPr>
              <a:t>4) go viral</a:t>
            </a:r>
          </a:p>
          <a:p>
            <a:pPr marL="0" indent="0">
              <a:buNone/>
            </a:pPr>
            <a:r>
              <a:rPr lang="en-GB" sz="4200" b="1" dirty="0">
                <a:solidFill>
                  <a:srgbClr val="C00000"/>
                </a:solidFill>
              </a:rPr>
              <a:t>5) illegal</a:t>
            </a:r>
          </a:p>
          <a:p>
            <a:pPr marL="0" indent="0">
              <a:buNone/>
            </a:pPr>
            <a:r>
              <a:rPr lang="en-GB" sz="4200" b="1" dirty="0">
                <a:solidFill>
                  <a:srgbClr val="C00000"/>
                </a:solidFill>
              </a:rPr>
              <a:t>6) symbol</a:t>
            </a:r>
          </a:p>
          <a:p>
            <a:pPr marL="0" indent="0">
              <a:buNone/>
            </a:pPr>
            <a:r>
              <a:rPr lang="en-GB" sz="4200" b="1" dirty="0">
                <a:solidFill>
                  <a:srgbClr val="C00000"/>
                </a:solidFill>
              </a:rPr>
              <a:t>7) oppression</a:t>
            </a:r>
            <a:endParaRPr lang="en-GB" sz="4200" b="1" i="1" dirty="0">
              <a:solidFill>
                <a:srgbClr val="C00000"/>
              </a:solidFill>
            </a:endParaRPr>
          </a:p>
          <a:p>
            <a:pPr marL="0" indent="0">
              <a:buNone/>
            </a:pPr>
            <a:r>
              <a:rPr lang="en-GB" sz="4200" b="1" dirty="0">
                <a:solidFill>
                  <a:srgbClr val="C00000"/>
                </a:solidFill>
              </a:rPr>
              <a:t>8) challenge</a:t>
            </a:r>
          </a:p>
          <a:p>
            <a:pPr marL="0" indent="0">
              <a:buNone/>
            </a:pPr>
            <a:r>
              <a:rPr lang="en-GB" sz="4200" b="1" dirty="0">
                <a:solidFill>
                  <a:srgbClr val="C00000"/>
                </a:solidFill>
              </a:rPr>
              <a:t>9) geopolitical</a:t>
            </a:r>
          </a:p>
          <a:p>
            <a:pPr marL="0" indent="0">
              <a:buNone/>
            </a:pPr>
            <a:r>
              <a:rPr lang="en-GB" sz="4200" b="1" dirty="0">
                <a:solidFill>
                  <a:srgbClr val="C00000"/>
                </a:solidFill>
              </a:rPr>
              <a:t>10) hula hoop</a:t>
            </a: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511824" y="0"/>
            <a:ext cx="6048672" cy="6858000"/>
          </a:xfrm>
        </p:spPr>
        <p:txBody>
          <a:bodyPr>
            <a:normAutofit fontScale="85000" lnSpcReduction="20000"/>
          </a:bodyPr>
          <a:lstStyle/>
          <a:p>
            <a:pPr marL="0" indent="0">
              <a:buNone/>
            </a:pPr>
            <a:r>
              <a:rPr lang="en-GB" sz="2900" b="1" dirty="0">
                <a:solidFill>
                  <a:srgbClr val="7030A0"/>
                </a:solidFill>
              </a:rPr>
              <a:t> </a:t>
            </a:r>
          </a:p>
          <a:p>
            <a:pPr marL="0" indent="0">
              <a:buNone/>
            </a:pPr>
            <a:r>
              <a:rPr lang="en-GB" sz="2900" b="1" dirty="0">
                <a:solidFill>
                  <a:srgbClr val="7030A0"/>
                </a:solidFill>
              </a:rPr>
              <a:t>a) describes someone who accepts new</a:t>
            </a:r>
          </a:p>
          <a:p>
            <a:pPr marL="0" indent="0">
              <a:buNone/>
            </a:pPr>
            <a:r>
              <a:rPr lang="en-GB" sz="2900" b="1" dirty="0">
                <a:solidFill>
                  <a:srgbClr val="7030A0"/>
                </a:solidFill>
              </a:rPr>
              <a:t>     ideas</a:t>
            </a:r>
          </a:p>
          <a:p>
            <a:pPr marL="0" indent="0">
              <a:buNone/>
            </a:pPr>
            <a:r>
              <a:rPr lang="en-GB" sz="2900" b="1" dirty="0">
                <a:solidFill>
                  <a:srgbClr val="7030A0"/>
                </a:solidFill>
              </a:rPr>
              <a:t>b) make us think about a new or difficult</a:t>
            </a:r>
          </a:p>
          <a:p>
            <a:pPr marL="0" indent="0">
              <a:buNone/>
            </a:pPr>
            <a:r>
              <a:rPr lang="en-GB" sz="2900" b="1" dirty="0">
                <a:solidFill>
                  <a:srgbClr val="7030A0"/>
                </a:solidFill>
              </a:rPr>
              <a:t>    idea                    </a:t>
            </a:r>
          </a:p>
          <a:p>
            <a:pPr marL="0" indent="0">
              <a:buNone/>
            </a:pPr>
            <a:r>
              <a:rPr lang="en-GB" sz="2900" b="1" dirty="0">
                <a:solidFill>
                  <a:srgbClr val="7030A0"/>
                </a:solidFill>
              </a:rPr>
              <a:t>c) use of power over someone in an</a:t>
            </a:r>
          </a:p>
          <a:p>
            <a:pPr marL="0" indent="0">
              <a:buNone/>
            </a:pPr>
            <a:r>
              <a:rPr lang="en-GB" sz="2900" b="1" dirty="0">
                <a:solidFill>
                  <a:srgbClr val="7030A0"/>
                </a:solidFill>
              </a:rPr>
              <a:t>    unjust way</a:t>
            </a:r>
          </a:p>
          <a:p>
            <a:pPr marL="0" indent="0">
              <a:buNone/>
            </a:pPr>
            <a:r>
              <a:rPr lang="en-GB" sz="2900" b="1" dirty="0">
                <a:solidFill>
                  <a:srgbClr val="7030A0"/>
                </a:solidFill>
              </a:rPr>
              <a:t>d) someone who looks after and</a:t>
            </a:r>
          </a:p>
          <a:p>
            <a:pPr marL="0" indent="0">
              <a:buNone/>
            </a:pPr>
            <a:r>
              <a:rPr lang="en-GB" sz="2900" b="1" dirty="0">
                <a:solidFill>
                  <a:srgbClr val="7030A0"/>
                </a:solidFill>
              </a:rPr>
              <a:t>     protects another person</a:t>
            </a:r>
          </a:p>
          <a:p>
            <a:pPr marL="0" indent="0">
              <a:buNone/>
            </a:pPr>
            <a:r>
              <a:rPr lang="en-GB" sz="2900" b="1" dirty="0">
                <a:solidFill>
                  <a:srgbClr val="7030A0"/>
                </a:solidFill>
              </a:rPr>
              <a:t>e) money to help a student pay for their</a:t>
            </a:r>
          </a:p>
          <a:p>
            <a:pPr marL="0" indent="0">
              <a:buNone/>
            </a:pPr>
            <a:r>
              <a:rPr lang="en-GB" sz="2900" b="1" dirty="0">
                <a:solidFill>
                  <a:srgbClr val="7030A0"/>
                </a:solidFill>
              </a:rPr>
              <a:t>    studies</a:t>
            </a:r>
          </a:p>
          <a:p>
            <a:pPr marL="0" indent="0">
              <a:buNone/>
            </a:pPr>
            <a:r>
              <a:rPr lang="en-GB" sz="2900" b="1" dirty="0">
                <a:solidFill>
                  <a:srgbClr val="7030A0"/>
                </a:solidFill>
              </a:rPr>
              <a:t>f) against the law</a:t>
            </a:r>
          </a:p>
          <a:p>
            <a:pPr marL="0" indent="0">
              <a:buNone/>
            </a:pPr>
            <a:r>
              <a:rPr lang="en-GB" sz="2900" b="1" dirty="0">
                <a:solidFill>
                  <a:srgbClr val="7030A0"/>
                </a:solidFill>
              </a:rPr>
              <a:t>g) something which shows an idea</a:t>
            </a:r>
          </a:p>
          <a:p>
            <a:pPr marL="0" indent="0">
              <a:buNone/>
            </a:pPr>
            <a:r>
              <a:rPr lang="en-GB" sz="2900" b="1" dirty="0">
                <a:solidFill>
                  <a:srgbClr val="7030A0"/>
                </a:solidFill>
              </a:rPr>
              <a:t>h) linked to geography and politics</a:t>
            </a:r>
          </a:p>
          <a:p>
            <a:pPr marL="0" indent="0">
              <a:buNone/>
            </a:pPr>
            <a:r>
              <a:rPr lang="en-GB" sz="2900" b="1" dirty="0" err="1">
                <a:solidFill>
                  <a:srgbClr val="7030A0"/>
                </a:solidFill>
              </a:rPr>
              <a:t>i</a:t>
            </a:r>
            <a:r>
              <a:rPr lang="en-GB" sz="2900" b="1" dirty="0">
                <a:solidFill>
                  <a:srgbClr val="7030A0"/>
                </a:solidFill>
              </a:rPr>
              <a:t>)  become very popular very quickly</a:t>
            </a:r>
          </a:p>
          <a:p>
            <a:pPr marL="0" indent="0">
              <a:buNone/>
            </a:pPr>
            <a:r>
              <a:rPr lang="en-GB" sz="2900" b="1" dirty="0">
                <a:solidFill>
                  <a:srgbClr val="7030A0"/>
                </a:solidFill>
              </a:rPr>
              <a:t>    on the  internet</a:t>
            </a:r>
          </a:p>
          <a:p>
            <a:pPr marL="0" indent="0">
              <a:buNone/>
            </a:pPr>
            <a:r>
              <a:rPr lang="en-GB" sz="2900" b="1" dirty="0">
                <a:solidFill>
                  <a:srgbClr val="7030A0"/>
                </a:solidFill>
              </a:rPr>
              <a:t>j) </a:t>
            </a: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73" y="312757"/>
            <a:ext cx="1209431" cy="667971"/>
          </a:xfrm>
          <a:prstGeom prst="rect">
            <a:avLst/>
          </a:prstGeom>
        </p:spPr>
      </p:pic>
      <p:pic>
        <p:nvPicPr>
          <p:cNvPr id="6" name="Picture 5">
            <a:extLst>
              <a:ext uri="{FF2B5EF4-FFF2-40B4-BE49-F238E27FC236}">
                <a16:creationId xmlns:a16="http://schemas.microsoft.com/office/drawing/2014/main" id="{8DB4F35B-1ACE-4A47-8A8B-E3B1A91236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9617" y="4845116"/>
            <a:ext cx="2071454" cy="1824244"/>
          </a:xfrm>
          <a:prstGeom prst="rect">
            <a:avLst/>
          </a:prstGeom>
        </p:spPr>
      </p:pic>
      <p:sp>
        <p:nvSpPr>
          <p:cNvPr id="7" name="Arrow: Left 6">
            <a:extLst>
              <a:ext uri="{FF2B5EF4-FFF2-40B4-BE49-F238E27FC236}">
                <a16:creationId xmlns:a16="http://schemas.microsoft.com/office/drawing/2014/main" id="{136A9135-9E09-4D9A-834D-74C7184A0186}"/>
              </a:ext>
            </a:extLst>
          </p:cNvPr>
          <p:cNvSpPr/>
          <p:nvPr/>
        </p:nvSpPr>
        <p:spPr>
          <a:xfrm>
            <a:off x="5009322" y="6321287"/>
            <a:ext cx="5201478" cy="34807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23FA3-7D65-4613-85C8-ADFEE288926B}"/>
              </a:ext>
            </a:extLst>
          </p:cNvPr>
          <p:cNvSpPr>
            <a:spLocks noGrp="1"/>
          </p:cNvSpPr>
          <p:nvPr>
            <p:ph type="title"/>
          </p:nvPr>
        </p:nvSpPr>
        <p:spPr>
          <a:xfrm>
            <a:off x="838200" y="198023"/>
            <a:ext cx="10515600" cy="867327"/>
          </a:xfrm>
        </p:spPr>
        <p:txBody>
          <a:bodyPr>
            <a:normAutofit/>
          </a:bodyPr>
          <a:lstStyle/>
          <a:p>
            <a:r>
              <a:rPr lang="en-GB" b="1" dirty="0">
                <a:solidFill>
                  <a:srgbClr val="7030A0"/>
                </a:solidFill>
              </a:rPr>
              <a:t>What do you think?</a:t>
            </a:r>
          </a:p>
        </p:txBody>
      </p:sp>
      <p:sp>
        <p:nvSpPr>
          <p:cNvPr id="3" name="Content Placeholder 2">
            <a:extLst>
              <a:ext uri="{FF2B5EF4-FFF2-40B4-BE49-F238E27FC236}">
                <a16:creationId xmlns:a16="http://schemas.microsoft.com/office/drawing/2014/main" id="{36B4C5F6-3E90-422C-8D54-BDED378C3721}"/>
              </a:ext>
            </a:extLst>
          </p:cNvPr>
          <p:cNvSpPr>
            <a:spLocks noGrp="1"/>
          </p:cNvSpPr>
          <p:nvPr>
            <p:ph idx="1"/>
          </p:nvPr>
        </p:nvSpPr>
        <p:spPr>
          <a:xfrm>
            <a:off x="225287" y="861391"/>
            <a:ext cx="11648661" cy="5996609"/>
          </a:xfrm>
        </p:spPr>
        <p:txBody>
          <a:bodyPr>
            <a:noAutofit/>
          </a:bodyPr>
          <a:lstStyle/>
          <a:p>
            <a:pPr marL="0" indent="0">
              <a:buNone/>
            </a:pPr>
            <a:endParaRPr lang="en-GB" sz="2300" b="1" dirty="0"/>
          </a:p>
          <a:p>
            <a:pPr marL="457200" indent="-457200">
              <a:buAutoNum type="arabicParenR"/>
            </a:pPr>
            <a:r>
              <a:rPr lang="en-GB" sz="3600" b="1" dirty="0">
                <a:solidFill>
                  <a:srgbClr val="7030A0"/>
                </a:solidFill>
              </a:rPr>
              <a:t>You are open-minded. True or false?</a:t>
            </a:r>
          </a:p>
          <a:p>
            <a:pPr marL="457200" indent="-457200">
              <a:buAutoNum type="arabicParenR"/>
            </a:pPr>
            <a:r>
              <a:rPr lang="en-GB" sz="3600" b="1" dirty="0">
                <a:solidFill>
                  <a:srgbClr val="7030A0"/>
                </a:solidFill>
              </a:rPr>
              <a:t>In Saudi Arabia women need a male guardian’s permission to travel abroad. True or false?</a:t>
            </a:r>
          </a:p>
          <a:p>
            <a:pPr marL="457200" indent="-457200">
              <a:buAutoNum type="arabicParenR"/>
            </a:pPr>
            <a:r>
              <a:rPr lang="en-GB" sz="3600" b="1" dirty="0">
                <a:solidFill>
                  <a:srgbClr val="7030A0"/>
                </a:solidFill>
              </a:rPr>
              <a:t>In Saudi Arabia women need a male guardian with them when they drive a car. True or false?</a:t>
            </a:r>
          </a:p>
          <a:p>
            <a:pPr marL="457200" indent="-457200">
              <a:buAutoNum type="arabicParenR"/>
            </a:pPr>
            <a:r>
              <a:rPr lang="en-GB" sz="3600" b="1" dirty="0">
                <a:solidFill>
                  <a:srgbClr val="7030A0"/>
                </a:solidFill>
              </a:rPr>
              <a:t>In Saudi Arabia it is illegal to protest in the street. True or false?</a:t>
            </a:r>
          </a:p>
          <a:p>
            <a:pPr marL="457200" indent="-457200">
              <a:buAutoNum type="arabicParenR"/>
            </a:pPr>
            <a:r>
              <a:rPr lang="en-GB" sz="3600" b="1" dirty="0">
                <a:solidFill>
                  <a:srgbClr val="7030A0"/>
                </a:solidFill>
              </a:rPr>
              <a:t>Art should make people angry. True or false?</a:t>
            </a:r>
          </a:p>
          <a:p>
            <a:pPr marL="457200" indent="-457200">
              <a:buAutoNum type="arabicParenR"/>
            </a:pPr>
            <a:r>
              <a:rPr lang="en-GB" sz="3600" b="1" dirty="0">
                <a:solidFill>
                  <a:srgbClr val="7030A0"/>
                </a:solidFill>
              </a:rPr>
              <a:t>Saudi women only dress in black. True or false?</a:t>
            </a:r>
          </a:p>
        </p:txBody>
      </p:sp>
      <p:pic>
        <p:nvPicPr>
          <p:cNvPr id="4" name="Picture 3">
            <a:extLst>
              <a:ext uri="{FF2B5EF4-FFF2-40B4-BE49-F238E27FC236}">
                <a16:creationId xmlns:a16="http://schemas.microsoft.com/office/drawing/2014/main" id="{D6B64D22-013A-404A-B309-533521D93D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9067" y="402234"/>
            <a:ext cx="2310507" cy="1326231"/>
          </a:xfrm>
          <a:prstGeom prst="rect">
            <a:avLst/>
          </a:prstGeom>
        </p:spPr>
      </p:pic>
      <p:pic>
        <p:nvPicPr>
          <p:cNvPr id="5" name="Picture 4">
            <a:extLst>
              <a:ext uri="{FF2B5EF4-FFF2-40B4-BE49-F238E27FC236}">
                <a16:creationId xmlns:a16="http://schemas.microsoft.com/office/drawing/2014/main" id="{614F7655-6A35-435E-9981-E2B4DA7A1B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32244" y="5129536"/>
            <a:ext cx="1467330" cy="1034811"/>
          </a:xfrm>
          <a:prstGeom prst="rect">
            <a:avLst/>
          </a:prstGeom>
        </p:spPr>
      </p:pic>
    </p:spTree>
    <p:extLst>
      <p:ext uri="{BB962C8B-B14F-4D97-AF65-F5344CB8AC3E}">
        <p14:creationId xmlns:p14="http://schemas.microsoft.com/office/powerpoint/2010/main" val="402452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B08F-51A8-405D-8CEF-2B637DFD5EBC}"/>
              </a:ext>
            </a:extLst>
          </p:cNvPr>
          <p:cNvSpPr>
            <a:spLocks noGrp="1"/>
          </p:cNvSpPr>
          <p:nvPr>
            <p:ph type="title"/>
          </p:nvPr>
        </p:nvSpPr>
        <p:spPr>
          <a:xfrm>
            <a:off x="838200" y="365126"/>
            <a:ext cx="10515600" cy="933588"/>
          </a:xfrm>
        </p:spPr>
        <p:txBody>
          <a:bodyPr>
            <a:normAutofit fontScale="90000"/>
          </a:bodyPr>
          <a:lstStyle/>
          <a:p>
            <a:br>
              <a:rPr lang="en-GB" b="1" dirty="0">
                <a:solidFill>
                  <a:srgbClr val="7030A0"/>
                </a:solidFill>
              </a:rPr>
            </a:br>
            <a:r>
              <a:rPr lang="en-GB" b="1" dirty="0">
                <a:solidFill>
                  <a:srgbClr val="7030A0"/>
                </a:solidFill>
              </a:rPr>
              <a:t>We are going to read an interview with Ms </a:t>
            </a:r>
            <a:r>
              <a:rPr lang="en-GB" b="1" dirty="0" err="1">
                <a:solidFill>
                  <a:srgbClr val="7030A0"/>
                </a:solidFill>
              </a:rPr>
              <a:t>Saffaa</a:t>
            </a:r>
            <a:r>
              <a:rPr lang="en-GB" b="1" dirty="0">
                <a:solidFill>
                  <a:srgbClr val="7030A0"/>
                </a:solidFill>
              </a:rPr>
              <a:t>. This is what the interview is about. Put the words in the correct order.</a:t>
            </a:r>
          </a:p>
        </p:txBody>
      </p:sp>
      <p:sp>
        <p:nvSpPr>
          <p:cNvPr id="3" name="Content Placeholder 2">
            <a:extLst>
              <a:ext uri="{FF2B5EF4-FFF2-40B4-BE49-F238E27FC236}">
                <a16:creationId xmlns:a16="http://schemas.microsoft.com/office/drawing/2014/main" id="{749E848D-ED05-466E-B8A0-2DBB3FB92FCF}"/>
              </a:ext>
            </a:extLst>
          </p:cNvPr>
          <p:cNvSpPr>
            <a:spLocks noGrp="1"/>
          </p:cNvSpPr>
          <p:nvPr>
            <p:ph idx="1"/>
          </p:nvPr>
        </p:nvSpPr>
        <p:spPr>
          <a:xfrm>
            <a:off x="679174" y="1497495"/>
            <a:ext cx="10515600" cy="4863547"/>
          </a:xfrm>
        </p:spPr>
        <p:txBody>
          <a:bodyPr>
            <a:normAutofit fontScale="92500"/>
          </a:bodyPr>
          <a:lstStyle/>
          <a:p>
            <a:pPr marL="514350" indent="-514350">
              <a:buAutoNum type="arabicParenR"/>
            </a:pPr>
            <a:endParaRPr lang="en-GB" b="1" dirty="0"/>
          </a:p>
          <a:p>
            <a:pPr marL="514350" indent="-514350">
              <a:buAutoNum type="arabicParenR"/>
            </a:pPr>
            <a:endParaRPr lang="en-GB" b="1" dirty="0"/>
          </a:p>
          <a:p>
            <a:pPr marL="0" indent="0">
              <a:buNone/>
            </a:pPr>
            <a:r>
              <a:rPr lang="en-GB" sz="5400" b="1" i="1" dirty="0"/>
              <a:t>    is a  Ms artist </a:t>
            </a:r>
            <a:r>
              <a:rPr lang="en-GB" sz="5400" b="1" i="1" dirty="0" err="1"/>
              <a:t>Saffaa</a:t>
            </a:r>
            <a:r>
              <a:rPr lang="en-GB" sz="5400" b="1" i="1" dirty="0"/>
              <a:t> street Saudi . </a:t>
            </a:r>
          </a:p>
          <a:p>
            <a:pPr marL="0" indent="0">
              <a:buNone/>
            </a:pPr>
            <a:endParaRPr lang="en-GB" sz="5400" b="1" i="1" dirty="0"/>
          </a:p>
          <a:p>
            <a:pPr marL="0" indent="0">
              <a:buNone/>
            </a:pPr>
            <a:r>
              <a:rPr lang="en-GB" sz="5400" b="1" i="1" dirty="0"/>
              <a:t>  She art to about activists wall Saudi</a:t>
            </a:r>
          </a:p>
          <a:p>
            <a:pPr marL="0" indent="0">
              <a:buNone/>
            </a:pPr>
            <a:r>
              <a:rPr lang="en-GB" sz="5400" b="1" i="1" dirty="0"/>
              <a:t>  uses Arabia’s talk her women brave .</a:t>
            </a:r>
            <a:endParaRPr lang="en-GB" sz="5400" b="1" dirty="0"/>
          </a:p>
          <a:p>
            <a:pPr marL="0" indent="0">
              <a:buNone/>
            </a:pPr>
            <a:endParaRPr lang="en-GB" b="1" dirty="0"/>
          </a:p>
          <a:p>
            <a:pPr marL="0" indent="0">
              <a:buNone/>
            </a:pPr>
            <a:endParaRPr lang="en-GB" dirty="0"/>
          </a:p>
        </p:txBody>
      </p:sp>
    </p:spTree>
    <p:extLst>
      <p:ext uri="{BB962C8B-B14F-4D97-AF65-F5344CB8AC3E}">
        <p14:creationId xmlns:p14="http://schemas.microsoft.com/office/powerpoint/2010/main" val="3589492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B532-2538-4E98-A746-D4F1EAAB51F4}"/>
              </a:ext>
            </a:extLst>
          </p:cNvPr>
          <p:cNvSpPr>
            <a:spLocks noGrp="1"/>
          </p:cNvSpPr>
          <p:nvPr>
            <p:ph type="title"/>
          </p:nvPr>
        </p:nvSpPr>
        <p:spPr/>
        <p:txBody>
          <a:bodyPr/>
          <a:lstStyle/>
          <a:p>
            <a:r>
              <a:rPr lang="en-GB" b="1" dirty="0">
                <a:solidFill>
                  <a:srgbClr val="7030A0"/>
                </a:solidFill>
              </a:rPr>
              <a:t>What do you think the answers are?</a:t>
            </a:r>
          </a:p>
        </p:txBody>
      </p:sp>
      <p:sp>
        <p:nvSpPr>
          <p:cNvPr id="3" name="Content Placeholder 2">
            <a:extLst>
              <a:ext uri="{FF2B5EF4-FFF2-40B4-BE49-F238E27FC236}">
                <a16:creationId xmlns:a16="http://schemas.microsoft.com/office/drawing/2014/main" id="{8EA79700-A7EF-4CE6-B7AD-2E28CC3438A3}"/>
              </a:ext>
            </a:extLst>
          </p:cNvPr>
          <p:cNvSpPr>
            <a:spLocks noGrp="1"/>
          </p:cNvSpPr>
          <p:nvPr>
            <p:ph idx="1"/>
          </p:nvPr>
        </p:nvSpPr>
        <p:spPr>
          <a:xfrm>
            <a:off x="838200" y="1404730"/>
            <a:ext cx="10515600" cy="4772233"/>
          </a:xfrm>
        </p:spPr>
        <p:txBody>
          <a:bodyPr>
            <a:normAutofit fontScale="77500" lnSpcReduction="20000"/>
          </a:bodyPr>
          <a:lstStyle/>
          <a:p>
            <a:pPr marL="514350" indent="-514350">
              <a:buAutoNum type="arabicParenR"/>
            </a:pPr>
            <a:endParaRPr lang="en-GB" b="1" dirty="0"/>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Ms </a:t>
            </a:r>
            <a:r>
              <a:rPr lang="en-GB" sz="3300" b="1" dirty="0" err="1">
                <a:latin typeface="Times New Roman" panose="02020603050405020304" pitchFamily="18" charset="0"/>
                <a:ea typeface="Times New Roman" panose="02020603050405020304" pitchFamily="18" charset="0"/>
                <a:cs typeface="Times New Roman" panose="02020603050405020304" pitchFamily="18" charset="0"/>
              </a:rPr>
              <a:t>Saffaa</a:t>
            </a: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 made pictures of Saudi women wearing men’s clothes. True/false?</a:t>
            </a:r>
            <a:r>
              <a:rPr lang="en-GB" sz="3300" b="1" dirty="0"/>
              <a:t> </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Ms </a:t>
            </a:r>
            <a:r>
              <a:rPr lang="en-GB" sz="3300" b="1" dirty="0" err="1">
                <a:latin typeface="Times New Roman" panose="02020603050405020304" pitchFamily="18" charset="0"/>
                <a:ea typeface="Times New Roman" panose="02020603050405020304" pitchFamily="18" charset="0"/>
                <a:cs typeface="Times New Roman" panose="02020603050405020304" pitchFamily="18" charset="0"/>
              </a:rPr>
              <a:t>Saffaa</a:t>
            </a: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 lives in </a:t>
            </a:r>
            <a:r>
              <a:rPr lang="en-GB" sz="3300" b="1" dirty="0" err="1">
                <a:latin typeface="Times New Roman" panose="02020603050405020304" pitchFamily="18" charset="0"/>
                <a:ea typeface="Times New Roman" panose="02020603050405020304" pitchFamily="18" charset="0"/>
                <a:cs typeface="Times New Roman" panose="02020603050405020304" pitchFamily="18" charset="0"/>
              </a:rPr>
              <a:t>Ryadh</a:t>
            </a: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The Saudi government offered to finance her studies.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She has a male guardian with her.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She couldn’t get a new Saudi passport. True/false?</a:t>
            </a:r>
          </a:p>
          <a:p>
            <a:pPr marL="0" indent="0">
              <a:buNone/>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6)   She is a political activist. True/false?</a:t>
            </a:r>
          </a:p>
          <a:p>
            <a:pPr marL="0" indent="0">
              <a:buNone/>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7)   She thinks the Saudi government might want her in prison.</a:t>
            </a:r>
          </a:p>
          <a:p>
            <a:pPr marL="0" indent="0">
              <a:buNone/>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      True/false?</a:t>
            </a:r>
          </a:p>
          <a:p>
            <a:pPr marL="0" indent="0">
              <a:buNone/>
            </a:pPr>
            <a:endParaRPr lang="en-GB"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4800" b="1" dirty="0">
                <a:solidFill>
                  <a:srgbClr val="7030A0"/>
                </a:solidFill>
                <a:latin typeface="+mj-lt"/>
                <a:ea typeface="Times New Roman" panose="02020603050405020304" pitchFamily="18" charset="0"/>
                <a:cs typeface="Times New Roman" panose="02020603050405020304" pitchFamily="18" charset="0"/>
              </a:rPr>
              <a:t>Now read and check:</a:t>
            </a: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p>
        </p:txBody>
      </p:sp>
      <p:pic>
        <p:nvPicPr>
          <p:cNvPr id="4" name="Picture 3">
            <a:extLst>
              <a:ext uri="{FF2B5EF4-FFF2-40B4-BE49-F238E27FC236}">
                <a16:creationId xmlns:a16="http://schemas.microsoft.com/office/drawing/2014/main" id="{CD7086C6-AC3C-442B-A913-353A7A1FB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1444" y="4919304"/>
            <a:ext cx="1792356" cy="1573571"/>
          </a:xfrm>
          <a:prstGeom prst="rect">
            <a:avLst/>
          </a:prstGeom>
        </p:spPr>
      </p:pic>
    </p:spTree>
    <p:extLst>
      <p:ext uri="{BB962C8B-B14F-4D97-AF65-F5344CB8AC3E}">
        <p14:creationId xmlns:p14="http://schemas.microsoft.com/office/powerpoint/2010/main" val="3776213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3ADD2D-2B39-416B-B276-ED1EA3DB9787}"/>
              </a:ext>
            </a:extLst>
          </p:cNvPr>
          <p:cNvSpPr/>
          <p:nvPr/>
        </p:nvSpPr>
        <p:spPr>
          <a:xfrm>
            <a:off x="251791" y="212036"/>
            <a:ext cx="11648661" cy="6124754"/>
          </a:xfrm>
          <a:prstGeom prst="rect">
            <a:avLst/>
          </a:prstGeom>
        </p:spPr>
        <p:txBody>
          <a:bodyPr wrap="square">
            <a:spAutoFit/>
          </a:bodyPr>
          <a:lstStyle/>
          <a:p>
            <a:r>
              <a:rPr lang="en-GB" sz="2800" b="1" dirty="0"/>
              <a:t>Alessio:</a:t>
            </a:r>
            <a:r>
              <a:rPr lang="en-GB" sz="2800" dirty="0"/>
              <a:t> People first noticed you when you showed the paintings of women wearing traditional male headdresses. They were called “I am my own guardian”. This was a protest against Saudi laws that make women have a male guardian. What gave you the idea? </a:t>
            </a:r>
          </a:p>
          <a:p>
            <a:r>
              <a:rPr lang="en-GB" sz="2800" b="1" dirty="0"/>
              <a:t>Ms </a:t>
            </a:r>
            <a:r>
              <a:rPr lang="en-GB" sz="2800" b="1" dirty="0" err="1"/>
              <a:t>Saffaa</a:t>
            </a:r>
            <a:r>
              <a:rPr lang="en-GB" sz="2800" b="1" dirty="0"/>
              <a:t>:</a:t>
            </a:r>
            <a:r>
              <a:rPr lang="en-GB" sz="2800" dirty="0"/>
              <a:t> I come from an open-minded family. I didn’t feel the effect of the guardian laws until I came to Sydney, Australia. I got a scholarship from the Saudi government, and one of the conditions is that women must have a male guardian with them. I didn’t have one with me. So they said they would only give me my scholarship when my male guardian arrived in Sydney. That’s what gave me the idea for the art. The only other time the guardian laws affected me was after my picture went viral on the internet and I was reported me to the Saudi authorities. I tried to get a new passport in 2016, and they told me to go back to Saudi Arabia to do it. By then I was a political activist, and they were probably trying to get me back to stop me from travelling or put me in prison.</a:t>
            </a:r>
          </a:p>
        </p:txBody>
      </p:sp>
    </p:spTree>
    <p:extLst>
      <p:ext uri="{BB962C8B-B14F-4D97-AF65-F5344CB8AC3E}">
        <p14:creationId xmlns:p14="http://schemas.microsoft.com/office/powerpoint/2010/main" val="2645211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B532-2538-4E98-A746-D4F1EAAB51F4}"/>
              </a:ext>
            </a:extLst>
          </p:cNvPr>
          <p:cNvSpPr>
            <a:spLocks noGrp="1"/>
          </p:cNvSpPr>
          <p:nvPr>
            <p:ph type="title"/>
          </p:nvPr>
        </p:nvSpPr>
        <p:spPr/>
        <p:txBody>
          <a:bodyPr/>
          <a:lstStyle/>
          <a:p>
            <a:r>
              <a:rPr lang="en-GB" b="1" dirty="0">
                <a:solidFill>
                  <a:srgbClr val="7030A0"/>
                </a:solidFill>
              </a:rPr>
              <a:t>What do you think the answers are?</a:t>
            </a:r>
          </a:p>
        </p:txBody>
      </p:sp>
      <p:sp>
        <p:nvSpPr>
          <p:cNvPr id="3" name="Content Placeholder 2">
            <a:extLst>
              <a:ext uri="{FF2B5EF4-FFF2-40B4-BE49-F238E27FC236}">
                <a16:creationId xmlns:a16="http://schemas.microsoft.com/office/drawing/2014/main" id="{8EA79700-A7EF-4CE6-B7AD-2E28CC3438A3}"/>
              </a:ext>
            </a:extLst>
          </p:cNvPr>
          <p:cNvSpPr>
            <a:spLocks noGrp="1"/>
          </p:cNvSpPr>
          <p:nvPr>
            <p:ph idx="1"/>
          </p:nvPr>
        </p:nvSpPr>
        <p:spPr>
          <a:xfrm>
            <a:off x="838200" y="1404730"/>
            <a:ext cx="10515600" cy="4772233"/>
          </a:xfrm>
        </p:spPr>
        <p:txBody>
          <a:bodyPr>
            <a:normAutofit fontScale="77500" lnSpcReduction="20000"/>
          </a:bodyPr>
          <a:lstStyle/>
          <a:p>
            <a:pPr marL="514350" indent="-514350">
              <a:buAutoNum type="arabicParenR"/>
            </a:pPr>
            <a:endParaRPr lang="en-GB" b="1" dirty="0"/>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Feminist protesters took the name of one of her pictures. True/false?</a:t>
            </a:r>
            <a:r>
              <a:rPr lang="en-GB" sz="3300" b="1" dirty="0"/>
              <a:t> </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Feminists cannot protest in the street in Saudi </a:t>
            </a:r>
            <a:r>
              <a:rPr lang="en-GB" sz="3300" b="1" dirty="0" err="1">
                <a:latin typeface="Times New Roman" panose="02020603050405020304" pitchFamily="18" charset="0"/>
                <a:ea typeface="Times New Roman" panose="02020603050405020304" pitchFamily="18" charset="0"/>
                <a:cs typeface="Times New Roman" panose="02020603050405020304" pitchFamily="18" charset="0"/>
              </a:rPr>
              <a:t>Aabia</a:t>
            </a: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In the past Saudi women could not drive.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She thinks the right to drive is more important than the right not to have a guardian. True/false?</a:t>
            </a:r>
          </a:p>
          <a:p>
            <a:pPr marL="514350" indent="-514350">
              <a:buAutoNum type="arabicParenR"/>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The Saudi government put some feminist protesters in prison. True/false?</a:t>
            </a:r>
          </a:p>
          <a:p>
            <a:pPr marL="0" indent="0">
              <a:buNone/>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6)   She enjoys people seeing her work in art galleries. True/false?</a:t>
            </a:r>
          </a:p>
          <a:p>
            <a:pPr marL="0" indent="0">
              <a:buNone/>
            </a:pPr>
            <a:r>
              <a:rPr lang="en-GB" sz="3300" b="1" dirty="0">
                <a:latin typeface="Times New Roman" panose="02020603050405020304" pitchFamily="18" charset="0"/>
                <a:ea typeface="Times New Roman" panose="02020603050405020304" pitchFamily="18" charset="0"/>
                <a:cs typeface="Times New Roman" panose="02020603050405020304" pitchFamily="18" charset="0"/>
              </a:rPr>
              <a:t>7)   Social media has helped her art most. True/false?</a:t>
            </a:r>
          </a:p>
          <a:p>
            <a:pPr marL="0" indent="0">
              <a:buNone/>
            </a:pPr>
            <a:endParaRPr lang="en-GB"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4800" b="1" dirty="0">
                <a:solidFill>
                  <a:srgbClr val="7030A0"/>
                </a:solidFill>
                <a:latin typeface="+mj-lt"/>
                <a:ea typeface="Times New Roman" panose="02020603050405020304" pitchFamily="18" charset="0"/>
                <a:cs typeface="Times New Roman" panose="02020603050405020304" pitchFamily="18" charset="0"/>
              </a:rPr>
              <a:t>Now read and check:</a:t>
            </a: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p>
        </p:txBody>
      </p:sp>
      <p:pic>
        <p:nvPicPr>
          <p:cNvPr id="4" name="Picture 3">
            <a:extLst>
              <a:ext uri="{FF2B5EF4-FFF2-40B4-BE49-F238E27FC236}">
                <a16:creationId xmlns:a16="http://schemas.microsoft.com/office/drawing/2014/main" id="{CD7086C6-AC3C-442B-A913-353A7A1FB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1444" y="4919304"/>
            <a:ext cx="1792356" cy="1573571"/>
          </a:xfrm>
          <a:prstGeom prst="rect">
            <a:avLst/>
          </a:prstGeom>
        </p:spPr>
      </p:pic>
    </p:spTree>
    <p:extLst>
      <p:ext uri="{BB962C8B-B14F-4D97-AF65-F5344CB8AC3E}">
        <p14:creationId xmlns:p14="http://schemas.microsoft.com/office/powerpoint/2010/main" val="800494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2751</TotalTime>
  <Words>1690</Words>
  <Application>Microsoft Office PowerPoint</Application>
  <PresentationFormat>Widescreen</PresentationFormat>
  <Paragraphs>129</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Saudi street artist </vt:lpstr>
      <vt:lpstr>Where  do you think this is? What can you see? What do you think it is about?</vt:lpstr>
      <vt:lpstr>PowerPoint Presentation</vt:lpstr>
      <vt:lpstr>Match:</vt:lpstr>
      <vt:lpstr>What do you think?</vt:lpstr>
      <vt:lpstr> We are going to read an interview with Ms Saffaa. This is what the interview is about. Put the words in the correct order.</vt:lpstr>
      <vt:lpstr>What do you think the answers are?</vt:lpstr>
      <vt:lpstr>PowerPoint Presentation</vt:lpstr>
      <vt:lpstr>What do you think the answers are?</vt:lpstr>
      <vt:lpstr>PowerPoint Presentation</vt:lpstr>
      <vt:lpstr>Match the three topics to the three paragraphs: </vt:lpstr>
      <vt:lpstr>PowerPoint Presentation</vt:lpstr>
      <vt:lpstr>Complete this sentences about Ms Safffaa in six different ways.</vt:lpstr>
      <vt:lpstr>Homework: Now read the original and note 5 useful new words.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193</cp:revision>
  <dcterms:created xsi:type="dcterms:W3CDTF">2018-10-04T07:53:06Z</dcterms:created>
  <dcterms:modified xsi:type="dcterms:W3CDTF">2019-08-24T14:42:16Z</dcterms:modified>
</cp:coreProperties>
</file>